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Lst>
  <p:sldSz cx="18288000" cy="10287000"/>
  <p:notesSz cx="6858000" cy="9144000"/>
  <p:embeddedFontLst>
    <p:embeddedFont>
      <p:font typeface="Open Sans" charset="1" panose="020B0606030504020204"/>
      <p:regular r:id="rId6"/>
    </p:embeddedFont>
    <p:embeddedFont>
      <p:font typeface="Open Sans Bold" charset="1" panose="020B0806030504020204"/>
      <p:regular r:id="rId7"/>
    </p:embeddedFont>
    <p:embeddedFont>
      <p:font typeface="Open Sans Italics" charset="1" panose="020B0606030504020204"/>
      <p:regular r:id="rId8"/>
    </p:embeddedFont>
    <p:embeddedFont>
      <p:font typeface="Open Sans Bold Italics" charset="1" panose="020B080603050402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028700" y="1028700"/>
            <a:ext cx="4205889" cy="8229600"/>
          </a:xfrm>
          <a:prstGeom prst="rect">
            <a:avLst/>
          </a:prstGeom>
          <a:solidFill>
            <a:srgbClr val="000000">
              <a:alpha val="4706"/>
            </a:srgbClr>
          </a:solidFill>
        </p:spPr>
      </p:sp>
      <p:sp>
        <p:nvSpPr>
          <p:cNvPr name="AutoShape 3" id="3"/>
          <p:cNvSpPr/>
          <p:nvPr/>
        </p:nvSpPr>
        <p:spPr>
          <a:xfrm rot="0">
            <a:off x="16083732" y="5143500"/>
            <a:ext cx="1175568" cy="137659"/>
          </a:xfrm>
          <a:prstGeom prst="rect">
            <a:avLst/>
          </a:prstGeom>
          <a:solidFill>
            <a:srgbClr val="000000"/>
          </a:solidFill>
        </p:spPr>
      </p:sp>
      <p:grpSp>
        <p:nvGrpSpPr>
          <p:cNvPr name="Group 4" id="4"/>
          <p:cNvGrpSpPr>
            <a:grpSpLocks noChangeAspect="true"/>
          </p:cNvGrpSpPr>
          <p:nvPr/>
        </p:nvGrpSpPr>
        <p:grpSpPr>
          <a:xfrm rot="0">
            <a:off x="1817092" y="2482970"/>
            <a:ext cx="5694684" cy="5694661"/>
            <a:chOff x="0" y="0"/>
            <a:chExt cx="6350025" cy="6350000"/>
          </a:xfrm>
        </p:grpSpPr>
        <p:sp>
          <p:nvSpPr>
            <p:cNvPr name="Freeform 5" id="5"/>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74045" r="0" t="0" b="0"/>
              </a:stretch>
            </a:blipFill>
          </p:spPr>
        </p:sp>
      </p:grpSp>
      <p:pic>
        <p:nvPicPr>
          <p:cNvPr name="Picture 6" id="6"/>
          <p:cNvPicPr>
            <a:picLocks noChangeAspect="true"/>
          </p:cNvPicPr>
          <p:nvPr/>
        </p:nvPicPr>
        <p:blipFill>
          <a:blip r:embed="rId3"/>
          <a:srcRect l="0" t="26446" r="844" b="34255"/>
          <a:stretch>
            <a:fillRect/>
          </a:stretch>
        </p:blipFill>
        <p:spPr>
          <a:xfrm flipH="false" flipV="false" rot="0">
            <a:off x="13172566" y="386481"/>
            <a:ext cx="4511468" cy="1072804"/>
          </a:xfrm>
          <a:prstGeom prst="rect">
            <a:avLst/>
          </a:prstGeom>
        </p:spPr>
      </p:pic>
      <p:sp>
        <p:nvSpPr>
          <p:cNvPr name="TextBox 7" id="7"/>
          <p:cNvSpPr txBox="true"/>
          <p:nvPr/>
        </p:nvSpPr>
        <p:spPr>
          <a:xfrm rot="0">
            <a:off x="7747719" y="4201283"/>
            <a:ext cx="7889830" cy="3808208"/>
          </a:xfrm>
          <a:prstGeom prst="rect">
            <a:avLst/>
          </a:prstGeom>
        </p:spPr>
        <p:txBody>
          <a:bodyPr anchor="t" rtlCol="false" tIns="0" lIns="0" bIns="0" rIns="0">
            <a:spAutoFit/>
          </a:bodyPr>
          <a:lstStyle/>
          <a:p>
            <a:pPr>
              <a:lnSpc>
                <a:spcPts val="7522"/>
              </a:lnSpc>
            </a:pPr>
            <a:r>
              <a:rPr lang="en-US" sz="6268">
                <a:solidFill>
                  <a:srgbClr val="000000"/>
                </a:solidFill>
                <a:latin typeface="Open Sans Bold"/>
              </a:rPr>
              <a:t>Customer Reviews  &amp; Emotions Analysis</a:t>
            </a:r>
          </a:p>
          <a:p>
            <a:pPr>
              <a:lnSpc>
                <a:spcPts val="7522"/>
              </a:lnSpc>
            </a:pPr>
          </a:p>
        </p:txBody>
      </p:sp>
      <p:sp>
        <p:nvSpPr>
          <p:cNvPr name="TextBox 8" id="8"/>
          <p:cNvSpPr txBox="true"/>
          <p:nvPr/>
        </p:nvSpPr>
        <p:spPr>
          <a:xfrm rot="0">
            <a:off x="12707311" y="8951429"/>
            <a:ext cx="4551989" cy="306843"/>
          </a:xfrm>
          <a:prstGeom prst="rect">
            <a:avLst/>
          </a:prstGeom>
        </p:spPr>
        <p:txBody>
          <a:bodyPr anchor="t" rtlCol="false" tIns="0" lIns="0" bIns="0" rIns="0">
            <a:spAutoFit/>
          </a:bodyPr>
          <a:lstStyle/>
          <a:p>
            <a:pPr algn="r">
              <a:lnSpc>
                <a:spcPts val="2400"/>
              </a:lnSpc>
            </a:pPr>
            <a:r>
              <a:rPr lang="en-US" sz="2000" spc="100">
                <a:solidFill>
                  <a:srgbClr val="000000"/>
                </a:solidFill>
                <a:latin typeface="Open Sans"/>
              </a:rPr>
              <a:t>Customer</a:t>
            </a:r>
            <a:r>
              <a:rPr lang="en-US" sz="2000" spc="100">
                <a:solidFill>
                  <a:srgbClr val="000000"/>
                </a:solidFill>
                <a:latin typeface="Open Sans"/>
              </a:rPr>
              <a:t> Review | 2023</a:t>
            </a:r>
          </a:p>
        </p:txBody>
      </p:sp>
      <p:pic>
        <p:nvPicPr>
          <p:cNvPr name="Picture 9" id="9"/>
          <p:cNvPicPr>
            <a:picLocks noChangeAspect="true"/>
          </p:cNvPicPr>
          <p:nvPr/>
        </p:nvPicPr>
        <p:blipFill>
          <a:blip r:embed="rId3"/>
          <a:srcRect l="0" t="46810" r="17560" b="34255"/>
          <a:stretch>
            <a:fillRect/>
          </a:stretch>
        </p:blipFill>
        <p:spPr>
          <a:xfrm flipH="false" flipV="false" rot="0">
            <a:off x="7747719" y="2482970"/>
            <a:ext cx="8565730" cy="118034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1600363" y="1028700"/>
            <a:ext cx="4522586" cy="8229600"/>
          </a:xfrm>
          <a:prstGeom prst="rect">
            <a:avLst/>
          </a:prstGeom>
          <a:solidFill>
            <a:srgbClr val="000000">
              <a:alpha val="4706"/>
            </a:srgbClr>
          </a:solidFill>
        </p:spPr>
      </p:sp>
      <p:pic>
        <p:nvPicPr>
          <p:cNvPr name="Picture 3" id="3"/>
          <p:cNvPicPr>
            <a:picLocks noChangeAspect="true"/>
          </p:cNvPicPr>
          <p:nvPr/>
        </p:nvPicPr>
        <p:blipFill>
          <a:blip r:embed="rId2"/>
          <a:srcRect l="22245" t="0" r="28785" b="0"/>
          <a:stretch>
            <a:fillRect/>
          </a:stretch>
        </p:blipFill>
        <p:spPr>
          <a:xfrm flipH="false" flipV="false" rot="0">
            <a:off x="9048750" y="2069241"/>
            <a:ext cx="5103226" cy="6148518"/>
          </a:xfrm>
          <a:prstGeom prst="rect">
            <a:avLst/>
          </a:prstGeom>
        </p:spPr>
      </p:pic>
      <p:sp>
        <p:nvSpPr>
          <p:cNvPr name="AutoShape 4" id="4"/>
          <p:cNvSpPr/>
          <p:nvPr/>
        </p:nvSpPr>
        <p:spPr>
          <a:xfrm rot="0">
            <a:off x="1028700" y="1068495"/>
            <a:ext cx="1175568" cy="137659"/>
          </a:xfrm>
          <a:prstGeom prst="rect">
            <a:avLst/>
          </a:prstGeom>
          <a:solidFill>
            <a:srgbClr val="000000"/>
          </a:solidFill>
        </p:spPr>
      </p:sp>
      <p:pic>
        <p:nvPicPr>
          <p:cNvPr name="Picture 5" id="5"/>
          <p:cNvPicPr>
            <a:picLocks noChangeAspect="true"/>
          </p:cNvPicPr>
          <p:nvPr/>
        </p:nvPicPr>
        <p:blipFill>
          <a:blip r:embed="rId3"/>
          <a:srcRect l="0" t="26446" r="844" b="34255"/>
          <a:stretch>
            <a:fillRect/>
          </a:stretch>
        </p:blipFill>
        <p:spPr>
          <a:xfrm flipH="false" flipV="false" rot="0">
            <a:off x="13216476" y="276705"/>
            <a:ext cx="4511468" cy="1072804"/>
          </a:xfrm>
          <a:prstGeom prst="rect">
            <a:avLst/>
          </a:prstGeom>
        </p:spPr>
      </p:pic>
      <p:pic>
        <p:nvPicPr>
          <p:cNvPr name="Picture 6" id="6"/>
          <p:cNvPicPr>
            <a:picLocks noChangeAspect="true"/>
          </p:cNvPicPr>
          <p:nvPr/>
        </p:nvPicPr>
        <p:blipFill>
          <a:blip r:embed="rId4"/>
          <a:srcRect l="46637" t="0" r="0" b="301"/>
          <a:stretch>
            <a:fillRect/>
          </a:stretch>
        </p:blipFill>
        <p:spPr>
          <a:xfrm flipH="false" flipV="false" rot="0">
            <a:off x="7942791" y="1461940"/>
            <a:ext cx="7210565" cy="7257853"/>
          </a:xfrm>
          <a:prstGeom prst="rect">
            <a:avLst/>
          </a:prstGeom>
        </p:spPr>
      </p:pic>
      <p:sp>
        <p:nvSpPr>
          <p:cNvPr name="TextBox 7" id="7"/>
          <p:cNvSpPr txBox="true"/>
          <p:nvPr/>
        </p:nvSpPr>
        <p:spPr>
          <a:xfrm rot="0">
            <a:off x="1028700" y="1697136"/>
            <a:ext cx="5385195" cy="1349841"/>
          </a:xfrm>
          <a:prstGeom prst="rect">
            <a:avLst/>
          </a:prstGeom>
        </p:spPr>
        <p:txBody>
          <a:bodyPr anchor="t" rtlCol="false" tIns="0" lIns="0" bIns="0" rIns="0">
            <a:spAutoFit/>
          </a:bodyPr>
          <a:lstStyle/>
          <a:p>
            <a:pPr>
              <a:lnSpc>
                <a:spcPts val="10799"/>
              </a:lnSpc>
            </a:pPr>
            <a:r>
              <a:rPr lang="en-US" sz="8999">
                <a:solidFill>
                  <a:srgbClr val="000000"/>
                </a:solidFill>
                <a:latin typeface="Open Sans Bold"/>
              </a:rPr>
              <a:t>Prablem</a:t>
            </a:r>
          </a:p>
        </p:txBody>
      </p:sp>
      <p:sp>
        <p:nvSpPr>
          <p:cNvPr name="TextBox 8" id="8"/>
          <p:cNvSpPr txBox="true"/>
          <p:nvPr/>
        </p:nvSpPr>
        <p:spPr>
          <a:xfrm rot="0">
            <a:off x="1028700" y="3234887"/>
            <a:ext cx="6127918" cy="5341177"/>
          </a:xfrm>
          <a:prstGeom prst="rect">
            <a:avLst/>
          </a:prstGeom>
        </p:spPr>
        <p:txBody>
          <a:bodyPr anchor="t" rtlCol="false" tIns="0" lIns="0" bIns="0" rIns="0">
            <a:spAutoFit/>
          </a:bodyPr>
          <a:lstStyle/>
          <a:p>
            <a:pPr>
              <a:lnSpc>
                <a:spcPts val="3639"/>
              </a:lnSpc>
            </a:pPr>
            <a:r>
              <a:rPr lang="en-US" sz="2599">
                <a:solidFill>
                  <a:srgbClr val="000000"/>
                </a:solidFill>
                <a:latin typeface="Open Sans"/>
              </a:rPr>
              <a:t>The UK's national airline, British Airways (BA), operates as the flag carrier and manages an extensive daily flight schedule that facilitates travel across the globe for numerous customers. Managing the full spectrum of tasks such as scheduling, planning, boarding, fueling, transporting, and ensuring timely arrivals with impeccable customer service requires a significant level of responsibility and efficiency.</a:t>
            </a:r>
          </a:p>
        </p:txBody>
      </p:sp>
      <p:sp>
        <p:nvSpPr>
          <p:cNvPr name="TextBox 9" id="9"/>
          <p:cNvSpPr txBox="true"/>
          <p:nvPr/>
        </p:nvSpPr>
        <p:spPr>
          <a:xfrm rot="5400000">
            <a:off x="15378344" y="3281405"/>
            <a:ext cx="3571412" cy="594636"/>
          </a:xfrm>
          <a:prstGeom prst="rect">
            <a:avLst/>
          </a:prstGeom>
        </p:spPr>
        <p:txBody>
          <a:bodyPr anchor="t" rtlCol="false" tIns="0" lIns="0" bIns="0" rIns="0">
            <a:spAutoFit/>
          </a:bodyPr>
          <a:lstStyle/>
          <a:p>
            <a:pPr>
              <a:lnSpc>
                <a:spcPts val="2399"/>
              </a:lnSpc>
            </a:pPr>
            <a:r>
              <a:rPr lang="en-US" sz="1999" spc="99">
                <a:solidFill>
                  <a:srgbClr val="000000"/>
                </a:solidFill>
                <a:latin typeface="Open Sans"/>
              </a:rPr>
              <a:t>Customer Review | 2023</a:t>
            </a:r>
          </a:p>
          <a:p>
            <a:pPr>
              <a:lnSpc>
                <a:spcPts val="24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10800000">
            <a:off x="2165050" y="1028700"/>
            <a:ext cx="6978950" cy="8229600"/>
          </a:xfrm>
          <a:prstGeom prst="rect">
            <a:avLst/>
          </a:prstGeom>
          <a:solidFill>
            <a:srgbClr val="000000">
              <a:alpha val="4706"/>
            </a:srgbClr>
          </a:solidFill>
        </p:spPr>
      </p:sp>
      <p:sp>
        <p:nvSpPr>
          <p:cNvPr name="AutoShape 3" id="3"/>
          <p:cNvSpPr/>
          <p:nvPr/>
        </p:nvSpPr>
        <p:spPr>
          <a:xfrm rot="0">
            <a:off x="15780942" y="4601063"/>
            <a:ext cx="1175568" cy="137659"/>
          </a:xfrm>
          <a:prstGeom prst="rect">
            <a:avLst/>
          </a:prstGeom>
          <a:solidFill>
            <a:srgbClr val="000000"/>
          </a:solidFill>
        </p:spPr>
      </p:sp>
      <p:pic>
        <p:nvPicPr>
          <p:cNvPr name="Picture 4" id="4"/>
          <p:cNvPicPr>
            <a:picLocks noChangeAspect="true"/>
          </p:cNvPicPr>
          <p:nvPr/>
        </p:nvPicPr>
        <p:blipFill>
          <a:blip r:embed="rId2"/>
          <a:srcRect l="0" t="0" r="0" b="0"/>
          <a:stretch>
            <a:fillRect/>
          </a:stretch>
        </p:blipFill>
        <p:spPr>
          <a:xfrm flipH="false" flipV="false" rot="0">
            <a:off x="2334799" y="1637001"/>
            <a:ext cx="6639453" cy="7012998"/>
          </a:xfrm>
          <a:prstGeom prst="rect">
            <a:avLst/>
          </a:prstGeom>
        </p:spPr>
      </p:pic>
      <p:sp>
        <p:nvSpPr>
          <p:cNvPr name="TextBox 5" id="5"/>
          <p:cNvSpPr txBox="true"/>
          <p:nvPr/>
        </p:nvSpPr>
        <p:spPr>
          <a:xfrm rot="-5400000">
            <a:off x="-613082" y="7319173"/>
            <a:ext cx="3571412" cy="306843"/>
          </a:xfrm>
          <a:prstGeom prst="rect">
            <a:avLst/>
          </a:prstGeom>
        </p:spPr>
        <p:txBody>
          <a:bodyPr anchor="t" rtlCol="false" tIns="0" lIns="0" bIns="0" rIns="0">
            <a:spAutoFit/>
          </a:bodyPr>
          <a:lstStyle/>
          <a:p>
            <a:pPr>
              <a:lnSpc>
                <a:spcPts val="2400"/>
              </a:lnSpc>
            </a:pPr>
            <a:r>
              <a:rPr lang="en-US" sz="2000" spc="100">
                <a:solidFill>
                  <a:srgbClr val="000000"/>
                </a:solidFill>
                <a:latin typeface="Open Sans"/>
              </a:rPr>
              <a:t>Customer</a:t>
            </a:r>
            <a:r>
              <a:rPr lang="en-US" sz="2000" spc="100">
                <a:solidFill>
                  <a:srgbClr val="000000"/>
                </a:solidFill>
                <a:latin typeface="Open Sans"/>
              </a:rPr>
              <a:t> Review | 2023</a:t>
            </a:r>
          </a:p>
        </p:txBody>
      </p:sp>
      <p:sp>
        <p:nvSpPr>
          <p:cNvPr name="TextBox 6" id="6"/>
          <p:cNvSpPr txBox="true"/>
          <p:nvPr/>
        </p:nvSpPr>
        <p:spPr>
          <a:xfrm rot="0">
            <a:off x="6259499" y="3515238"/>
            <a:ext cx="11424535" cy="2171650"/>
          </a:xfrm>
          <a:prstGeom prst="rect">
            <a:avLst/>
          </a:prstGeom>
        </p:spPr>
        <p:txBody>
          <a:bodyPr anchor="t" rtlCol="false" tIns="0" lIns="0" bIns="0" rIns="0">
            <a:spAutoFit/>
          </a:bodyPr>
          <a:lstStyle/>
          <a:p>
            <a:pPr algn="r">
              <a:lnSpc>
                <a:spcPts val="8574"/>
              </a:lnSpc>
            </a:pPr>
            <a:r>
              <a:rPr lang="en-US" sz="7145">
                <a:solidFill>
                  <a:srgbClr val="000000"/>
                </a:solidFill>
                <a:latin typeface="Open Sans Bold"/>
              </a:rPr>
              <a:t>Sentiment Scores</a:t>
            </a:r>
          </a:p>
          <a:p>
            <a:pPr algn="r">
              <a:lnSpc>
                <a:spcPts val="8574"/>
              </a:lnSpc>
            </a:pPr>
          </a:p>
        </p:txBody>
      </p:sp>
      <p:sp>
        <p:nvSpPr>
          <p:cNvPr name="TextBox 7" id="7"/>
          <p:cNvSpPr txBox="true"/>
          <p:nvPr/>
        </p:nvSpPr>
        <p:spPr>
          <a:xfrm rot="0">
            <a:off x="9982200" y="5086350"/>
            <a:ext cx="7701834" cy="3262517"/>
          </a:xfrm>
          <a:prstGeom prst="rect">
            <a:avLst/>
          </a:prstGeom>
        </p:spPr>
        <p:txBody>
          <a:bodyPr anchor="t" rtlCol="false" tIns="0" lIns="0" bIns="0" rIns="0">
            <a:spAutoFit/>
          </a:bodyPr>
          <a:lstStyle/>
          <a:p>
            <a:pPr algn="r">
              <a:lnSpc>
                <a:spcPts val="3722"/>
              </a:lnSpc>
            </a:pPr>
            <a:r>
              <a:rPr lang="en-US" sz="2659">
                <a:solidFill>
                  <a:srgbClr val="000000"/>
                </a:solidFill>
                <a:latin typeface="Open Sans"/>
              </a:rPr>
              <a:t>The sentiment distribution reveals that </a:t>
            </a:r>
            <a:r>
              <a:rPr lang="en-US" sz="2659">
                <a:solidFill>
                  <a:srgbClr val="000000"/>
                </a:solidFill>
                <a:latin typeface="Open Sans Bold"/>
              </a:rPr>
              <a:t>58.30%</a:t>
            </a:r>
            <a:r>
              <a:rPr lang="en-US" sz="2659">
                <a:solidFill>
                  <a:srgbClr val="000000"/>
                </a:solidFill>
                <a:latin typeface="Open Sans"/>
              </a:rPr>
              <a:t> of customers expressed a positive sentiment in their reviews, while </a:t>
            </a:r>
            <a:r>
              <a:rPr lang="en-US" sz="2659">
                <a:solidFill>
                  <a:srgbClr val="000000"/>
                </a:solidFill>
                <a:latin typeface="Open Sans Bold"/>
              </a:rPr>
              <a:t>41.70%</a:t>
            </a:r>
            <a:r>
              <a:rPr lang="en-US" sz="2659">
                <a:solidFill>
                  <a:srgbClr val="000000"/>
                </a:solidFill>
                <a:latin typeface="Open Sans"/>
              </a:rPr>
              <a:t> expressed a negative sentiment. This indicates that the majority of customers provided positive feedback, but it is also important to pay attention to and address reviews with negative sentiment.</a:t>
            </a:r>
          </a:p>
        </p:txBody>
      </p:sp>
      <p:pic>
        <p:nvPicPr>
          <p:cNvPr name="Picture 8" id="8"/>
          <p:cNvPicPr>
            <a:picLocks noChangeAspect="true"/>
          </p:cNvPicPr>
          <p:nvPr/>
        </p:nvPicPr>
        <p:blipFill>
          <a:blip r:embed="rId3"/>
          <a:srcRect l="0" t="26446" r="844" b="34255"/>
          <a:stretch>
            <a:fillRect/>
          </a:stretch>
        </p:blipFill>
        <p:spPr>
          <a:xfrm flipH="false" flipV="false" rot="0">
            <a:off x="13172566" y="386481"/>
            <a:ext cx="4511468" cy="1072804"/>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6570819" y="1028700"/>
            <a:ext cx="10019982" cy="8229600"/>
          </a:xfrm>
          <a:prstGeom prst="rect">
            <a:avLst/>
          </a:prstGeom>
          <a:solidFill>
            <a:srgbClr val="000000">
              <a:alpha val="4706"/>
            </a:srgbClr>
          </a:solidFill>
        </p:spPr>
      </p:sp>
      <p:sp>
        <p:nvSpPr>
          <p:cNvPr name="AutoShape 3" id="3"/>
          <p:cNvSpPr/>
          <p:nvPr/>
        </p:nvSpPr>
        <p:spPr>
          <a:xfrm rot="0">
            <a:off x="1028700" y="6419843"/>
            <a:ext cx="1175568" cy="137659"/>
          </a:xfrm>
          <a:prstGeom prst="rect">
            <a:avLst/>
          </a:prstGeom>
          <a:solidFill>
            <a:srgbClr val="000000"/>
          </a:solidFill>
        </p:spPr>
      </p:sp>
      <p:pic>
        <p:nvPicPr>
          <p:cNvPr name="Picture 4" id="4"/>
          <p:cNvPicPr>
            <a:picLocks noChangeAspect="true"/>
          </p:cNvPicPr>
          <p:nvPr/>
        </p:nvPicPr>
        <p:blipFill>
          <a:blip r:embed="rId2"/>
          <a:srcRect l="6481" t="0" r="0" b="0"/>
          <a:stretch>
            <a:fillRect/>
          </a:stretch>
        </p:blipFill>
        <p:spPr>
          <a:xfrm flipH="false" flipV="false" rot="0">
            <a:off x="6946355" y="2838313"/>
            <a:ext cx="9393618" cy="5697150"/>
          </a:xfrm>
          <a:prstGeom prst="rect">
            <a:avLst/>
          </a:prstGeom>
        </p:spPr>
      </p:pic>
      <p:sp>
        <p:nvSpPr>
          <p:cNvPr name="TextBox 5" id="5"/>
          <p:cNvSpPr txBox="true"/>
          <p:nvPr/>
        </p:nvSpPr>
        <p:spPr>
          <a:xfrm rot="0">
            <a:off x="1028700" y="1019175"/>
            <a:ext cx="5917655" cy="2295525"/>
          </a:xfrm>
          <a:prstGeom prst="rect">
            <a:avLst/>
          </a:prstGeom>
        </p:spPr>
        <p:txBody>
          <a:bodyPr anchor="t" rtlCol="false" tIns="0" lIns="0" bIns="0" rIns="0">
            <a:spAutoFit/>
          </a:bodyPr>
          <a:lstStyle/>
          <a:p>
            <a:pPr>
              <a:lnSpc>
                <a:spcPts val="9000"/>
              </a:lnSpc>
            </a:pPr>
            <a:r>
              <a:rPr lang="en-US" sz="7500">
                <a:solidFill>
                  <a:srgbClr val="000000"/>
                </a:solidFill>
                <a:latin typeface="Open Sans Bold"/>
              </a:rPr>
              <a:t>Frequency Emotions</a:t>
            </a:r>
          </a:p>
        </p:txBody>
      </p:sp>
      <p:sp>
        <p:nvSpPr>
          <p:cNvPr name="TextBox 6" id="6"/>
          <p:cNvSpPr txBox="true"/>
          <p:nvPr/>
        </p:nvSpPr>
        <p:spPr>
          <a:xfrm rot="0">
            <a:off x="1028700" y="3867177"/>
            <a:ext cx="5304807" cy="1819711"/>
          </a:xfrm>
          <a:prstGeom prst="rect">
            <a:avLst/>
          </a:prstGeom>
        </p:spPr>
        <p:txBody>
          <a:bodyPr anchor="t" rtlCol="false" tIns="0" lIns="0" bIns="0" rIns="0">
            <a:spAutoFit/>
          </a:bodyPr>
          <a:lstStyle/>
          <a:p>
            <a:pPr>
              <a:lnSpc>
                <a:spcPts val="3640"/>
              </a:lnSpc>
            </a:pPr>
            <a:r>
              <a:rPr lang="en-US" sz="2600">
                <a:solidFill>
                  <a:srgbClr val="000000"/>
                </a:solidFill>
                <a:latin typeface="Open Sans"/>
              </a:rPr>
              <a:t>Among the frequent emotions, </a:t>
            </a:r>
            <a:r>
              <a:rPr lang="en-US" sz="2600">
                <a:solidFill>
                  <a:srgbClr val="000000"/>
                </a:solidFill>
                <a:latin typeface="Open Sans Bold"/>
              </a:rPr>
              <a:t>"happy" </a:t>
            </a:r>
            <a:r>
              <a:rPr lang="en-US" sz="2600">
                <a:solidFill>
                  <a:srgbClr val="000000"/>
                </a:solidFill>
                <a:latin typeface="Open Sans"/>
              </a:rPr>
              <a:t>was expressed by</a:t>
            </a:r>
            <a:r>
              <a:rPr lang="en-US" sz="2600">
                <a:solidFill>
                  <a:srgbClr val="000000"/>
                </a:solidFill>
                <a:latin typeface="Open Sans Bold"/>
              </a:rPr>
              <a:t> 1,842</a:t>
            </a:r>
            <a:r>
              <a:rPr lang="en-US" sz="2600">
                <a:solidFill>
                  <a:srgbClr val="000000"/>
                </a:solidFill>
                <a:latin typeface="Open Sans"/>
              </a:rPr>
              <a:t> </a:t>
            </a:r>
            <a:r>
              <a:rPr lang="en-US" sz="2600">
                <a:solidFill>
                  <a:srgbClr val="000000"/>
                </a:solidFill>
                <a:latin typeface="Open Sans Bold"/>
              </a:rPr>
              <a:t>people</a:t>
            </a:r>
            <a:r>
              <a:rPr lang="en-US" sz="2600">
                <a:solidFill>
                  <a:srgbClr val="000000"/>
                </a:solidFill>
                <a:latin typeface="Open Sans"/>
              </a:rPr>
              <a:t>, while </a:t>
            </a:r>
            <a:r>
              <a:rPr lang="en-US" sz="2600">
                <a:solidFill>
                  <a:srgbClr val="000000"/>
                </a:solidFill>
                <a:latin typeface="Open Sans Bold"/>
              </a:rPr>
              <a:t>"sad"</a:t>
            </a:r>
            <a:r>
              <a:rPr lang="en-US" sz="2600">
                <a:solidFill>
                  <a:srgbClr val="000000"/>
                </a:solidFill>
                <a:latin typeface="Open Sans"/>
              </a:rPr>
              <a:t> was expressed by </a:t>
            </a:r>
            <a:r>
              <a:rPr lang="en-US" sz="2600">
                <a:solidFill>
                  <a:srgbClr val="000000"/>
                </a:solidFill>
                <a:latin typeface="Open Sans Bold"/>
              </a:rPr>
              <a:t>2,012 people.</a:t>
            </a:r>
          </a:p>
        </p:txBody>
      </p:sp>
      <p:pic>
        <p:nvPicPr>
          <p:cNvPr name="Picture 7" id="7"/>
          <p:cNvPicPr>
            <a:picLocks noChangeAspect="true"/>
          </p:cNvPicPr>
          <p:nvPr/>
        </p:nvPicPr>
        <p:blipFill>
          <a:blip r:embed="rId3"/>
          <a:srcRect l="0" t="26446" r="844" b="34255"/>
          <a:stretch>
            <a:fillRect/>
          </a:stretch>
        </p:blipFill>
        <p:spPr>
          <a:xfrm flipH="false" flipV="false" rot="0">
            <a:off x="1028700" y="8185496"/>
            <a:ext cx="4511468" cy="1072804"/>
          </a:xfrm>
          <a:prstGeom prst="rect">
            <a:avLst/>
          </a:prstGeom>
        </p:spPr>
      </p:pic>
      <p:sp>
        <p:nvSpPr>
          <p:cNvPr name="TextBox 8" id="8"/>
          <p:cNvSpPr txBox="true"/>
          <p:nvPr/>
        </p:nvSpPr>
        <p:spPr>
          <a:xfrm rot="5400000">
            <a:off x="15478356" y="7319173"/>
            <a:ext cx="3571412" cy="306843"/>
          </a:xfrm>
          <a:prstGeom prst="rect">
            <a:avLst/>
          </a:prstGeom>
        </p:spPr>
        <p:txBody>
          <a:bodyPr anchor="t" rtlCol="false" tIns="0" lIns="0" bIns="0" rIns="0">
            <a:spAutoFit/>
          </a:bodyPr>
          <a:lstStyle/>
          <a:p>
            <a:pPr algn="r">
              <a:lnSpc>
                <a:spcPts val="2400"/>
              </a:lnSpc>
            </a:pPr>
            <a:r>
              <a:rPr lang="en-US" sz="2000" spc="100">
                <a:solidFill>
                  <a:srgbClr val="000000"/>
                </a:solidFill>
                <a:latin typeface="Open Sans"/>
              </a:rPr>
              <a:t>Customer</a:t>
            </a:r>
            <a:r>
              <a:rPr lang="en-US" sz="2000" spc="100">
                <a:solidFill>
                  <a:srgbClr val="000000"/>
                </a:solidFill>
                <a:latin typeface="Open Sans"/>
              </a:rPr>
              <a:t> Review |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6479397" y="2071274"/>
            <a:ext cx="10482529" cy="6504790"/>
          </a:xfrm>
          <a:prstGeom prst="rect">
            <a:avLst/>
          </a:prstGeom>
          <a:solidFill>
            <a:srgbClr val="000000">
              <a:alpha val="4706"/>
            </a:srgbClr>
          </a:solidFill>
        </p:spPr>
      </p:sp>
      <p:sp>
        <p:nvSpPr>
          <p:cNvPr name="AutoShape 3" id="3"/>
          <p:cNvSpPr/>
          <p:nvPr/>
        </p:nvSpPr>
        <p:spPr>
          <a:xfrm rot="0">
            <a:off x="1028700" y="6379252"/>
            <a:ext cx="1175568" cy="137659"/>
          </a:xfrm>
          <a:prstGeom prst="rect">
            <a:avLst/>
          </a:prstGeom>
          <a:solidFill>
            <a:srgbClr val="000000"/>
          </a:solidFill>
        </p:spPr>
      </p:sp>
      <p:pic>
        <p:nvPicPr>
          <p:cNvPr name="Picture 4" id="4"/>
          <p:cNvPicPr>
            <a:picLocks noChangeAspect="true"/>
          </p:cNvPicPr>
          <p:nvPr/>
        </p:nvPicPr>
        <p:blipFill>
          <a:blip r:embed="rId2"/>
          <a:srcRect l="0" t="0" r="0" b="3767"/>
          <a:stretch>
            <a:fillRect/>
          </a:stretch>
        </p:blipFill>
        <p:spPr>
          <a:xfrm flipH="false" flipV="false" rot="0">
            <a:off x="6479397" y="3156910"/>
            <a:ext cx="10482529" cy="4504492"/>
          </a:xfrm>
          <a:prstGeom prst="rect">
            <a:avLst/>
          </a:prstGeom>
        </p:spPr>
      </p:pic>
      <p:sp>
        <p:nvSpPr>
          <p:cNvPr name="TextBox 5" id="5"/>
          <p:cNvSpPr txBox="true"/>
          <p:nvPr/>
        </p:nvSpPr>
        <p:spPr>
          <a:xfrm rot="0">
            <a:off x="1028700" y="8566539"/>
            <a:ext cx="3571412" cy="306843"/>
          </a:xfrm>
          <a:prstGeom prst="rect">
            <a:avLst/>
          </a:prstGeom>
        </p:spPr>
        <p:txBody>
          <a:bodyPr anchor="t" rtlCol="false" tIns="0" lIns="0" bIns="0" rIns="0">
            <a:spAutoFit/>
          </a:bodyPr>
          <a:lstStyle/>
          <a:p>
            <a:pPr algn="r">
              <a:lnSpc>
                <a:spcPts val="2400"/>
              </a:lnSpc>
            </a:pPr>
            <a:r>
              <a:rPr lang="en-US" sz="2000" spc="100">
                <a:solidFill>
                  <a:srgbClr val="000000"/>
                </a:solidFill>
                <a:latin typeface="Open Sans"/>
              </a:rPr>
              <a:t>Customer</a:t>
            </a:r>
            <a:r>
              <a:rPr lang="en-US" sz="2000" spc="100">
                <a:solidFill>
                  <a:srgbClr val="000000"/>
                </a:solidFill>
                <a:latin typeface="Open Sans"/>
              </a:rPr>
              <a:t> Review | 2020</a:t>
            </a:r>
          </a:p>
        </p:txBody>
      </p:sp>
      <p:sp>
        <p:nvSpPr>
          <p:cNvPr name="TextBox 6" id="6"/>
          <p:cNvSpPr txBox="true"/>
          <p:nvPr/>
        </p:nvSpPr>
        <p:spPr>
          <a:xfrm rot="0">
            <a:off x="1028700" y="1459285"/>
            <a:ext cx="5278716" cy="3114601"/>
          </a:xfrm>
          <a:prstGeom prst="rect">
            <a:avLst/>
          </a:prstGeom>
        </p:spPr>
        <p:txBody>
          <a:bodyPr anchor="t" rtlCol="false" tIns="0" lIns="0" bIns="0" rIns="0">
            <a:spAutoFit/>
          </a:bodyPr>
          <a:lstStyle/>
          <a:p>
            <a:pPr>
              <a:lnSpc>
                <a:spcPts val="8194"/>
              </a:lnSpc>
            </a:pPr>
            <a:r>
              <a:rPr lang="en-US" sz="6828">
                <a:solidFill>
                  <a:srgbClr val="000000"/>
                </a:solidFill>
                <a:latin typeface="Open Sans Bold"/>
              </a:rPr>
              <a:t>Frequency Categories</a:t>
            </a:r>
          </a:p>
          <a:p>
            <a:pPr>
              <a:lnSpc>
                <a:spcPts val="8194"/>
              </a:lnSpc>
            </a:pPr>
          </a:p>
        </p:txBody>
      </p:sp>
      <p:sp>
        <p:nvSpPr>
          <p:cNvPr name="TextBox 7" id="7"/>
          <p:cNvSpPr txBox="true"/>
          <p:nvPr/>
        </p:nvSpPr>
        <p:spPr>
          <a:xfrm rot="0">
            <a:off x="1028700" y="4433644"/>
            <a:ext cx="5024082" cy="1362561"/>
          </a:xfrm>
          <a:prstGeom prst="rect">
            <a:avLst/>
          </a:prstGeom>
        </p:spPr>
        <p:txBody>
          <a:bodyPr anchor="t" rtlCol="false" tIns="0" lIns="0" bIns="0" rIns="0">
            <a:spAutoFit/>
          </a:bodyPr>
          <a:lstStyle/>
          <a:p>
            <a:pPr>
              <a:lnSpc>
                <a:spcPts val="3640"/>
              </a:lnSpc>
            </a:pPr>
            <a:r>
              <a:rPr lang="en-US" sz="2600">
                <a:solidFill>
                  <a:srgbClr val="000000"/>
                </a:solidFill>
                <a:latin typeface="Open Sans"/>
              </a:rPr>
              <a:t>Among the frequent categories, "</a:t>
            </a:r>
            <a:r>
              <a:rPr lang="en-US" sz="2600">
                <a:solidFill>
                  <a:srgbClr val="000000"/>
                </a:solidFill>
                <a:latin typeface="Open Sans Bold"/>
              </a:rPr>
              <a:t>flight"</a:t>
            </a:r>
            <a:r>
              <a:rPr lang="en-US" sz="2600">
                <a:solidFill>
                  <a:srgbClr val="000000"/>
                </a:solidFill>
                <a:latin typeface="Open Sans"/>
              </a:rPr>
              <a:t> was ranked first with </a:t>
            </a:r>
            <a:r>
              <a:rPr lang="en-US" sz="2600">
                <a:solidFill>
                  <a:srgbClr val="000000"/>
                </a:solidFill>
                <a:latin typeface="Open Sans Bold"/>
              </a:rPr>
              <a:t>3,296 mentions.</a:t>
            </a:r>
          </a:p>
        </p:txBody>
      </p:sp>
      <p:pic>
        <p:nvPicPr>
          <p:cNvPr name="Picture 8" id="8"/>
          <p:cNvPicPr>
            <a:picLocks noChangeAspect="true"/>
          </p:cNvPicPr>
          <p:nvPr/>
        </p:nvPicPr>
        <p:blipFill>
          <a:blip r:embed="rId3"/>
          <a:srcRect l="0" t="26446" r="844" b="34255"/>
          <a:stretch>
            <a:fillRect/>
          </a:stretch>
        </p:blipFill>
        <p:spPr>
          <a:xfrm flipH="false" flipV="false" rot="0">
            <a:off x="13172566" y="386481"/>
            <a:ext cx="4511468" cy="1072804"/>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506" r="0" b="9506"/>
          <a:stretch>
            <a:fillRect/>
          </a:stretch>
        </p:blipFill>
        <p:spPr>
          <a:xfrm flipH="false" flipV="false" rot="0">
            <a:off x="2271972" y="5562436"/>
            <a:ext cx="6718177" cy="3624937"/>
          </a:xfrm>
          <a:prstGeom prst="rect">
            <a:avLst/>
          </a:prstGeom>
        </p:spPr>
      </p:pic>
      <p:pic>
        <p:nvPicPr>
          <p:cNvPr name="Picture 3" id="3"/>
          <p:cNvPicPr>
            <a:picLocks noChangeAspect="true"/>
          </p:cNvPicPr>
          <p:nvPr/>
        </p:nvPicPr>
        <p:blipFill>
          <a:blip r:embed="rId3"/>
          <a:srcRect l="2713" t="4277" r="0" b="3883"/>
          <a:stretch>
            <a:fillRect/>
          </a:stretch>
        </p:blipFill>
        <p:spPr>
          <a:xfrm flipH="false" flipV="false" rot="0">
            <a:off x="2271972" y="5562436"/>
            <a:ext cx="6718177" cy="4013261"/>
          </a:xfrm>
          <a:prstGeom prst="rect">
            <a:avLst/>
          </a:prstGeom>
        </p:spPr>
      </p:pic>
      <p:sp>
        <p:nvSpPr>
          <p:cNvPr name="AutoShape 4" id="4"/>
          <p:cNvSpPr/>
          <p:nvPr/>
        </p:nvSpPr>
        <p:spPr>
          <a:xfrm rot="0">
            <a:off x="2271972" y="3014301"/>
            <a:ext cx="6718177" cy="2262385"/>
          </a:xfrm>
          <a:prstGeom prst="rect">
            <a:avLst/>
          </a:prstGeom>
          <a:solidFill>
            <a:srgbClr val="000000">
              <a:alpha val="4706"/>
            </a:srgbClr>
          </a:solidFill>
        </p:spPr>
      </p:sp>
      <p:sp>
        <p:nvSpPr>
          <p:cNvPr name="AutoShape 5" id="5"/>
          <p:cNvSpPr/>
          <p:nvPr/>
        </p:nvSpPr>
        <p:spPr>
          <a:xfrm rot="0">
            <a:off x="9369418" y="5562436"/>
            <a:ext cx="6718177" cy="2006631"/>
          </a:xfrm>
          <a:prstGeom prst="rect">
            <a:avLst/>
          </a:prstGeom>
          <a:solidFill>
            <a:srgbClr val="000000">
              <a:alpha val="4706"/>
            </a:srgbClr>
          </a:solidFill>
        </p:spPr>
      </p:sp>
      <p:pic>
        <p:nvPicPr>
          <p:cNvPr name="Picture 6" id="6"/>
          <p:cNvPicPr>
            <a:picLocks noChangeAspect="true"/>
          </p:cNvPicPr>
          <p:nvPr/>
        </p:nvPicPr>
        <p:blipFill>
          <a:blip r:embed="rId4"/>
          <a:srcRect l="1065" t="2078" r="1335" b="11638"/>
          <a:stretch>
            <a:fillRect/>
          </a:stretch>
        </p:blipFill>
        <p:spPr>
          <a:xfrm flipH="false" flipV="false" rot="0">
            <a:off x="9369418" y="1581424"/>
            <a:ext cx="6556909" cy="3668176"/>
          </a:xfrm>
          <a:prstGeom prst="rect">
            <a:avLst/>
          </a:prstGeom>
        </p:spPr>
      </p:pic>
      <p:grpSp>
        <p:nvGrpSpPr>
          <p:cNvPr name="Group 7" id="7"/>
          <p:cNvGrpSpPr/>
          <p:nvPr/>
        </p:nvGrpSpPr>
        <p:grpSpPr>
          <a:xfrm rot="0">
            <a:off x="3099748" y="3747257"/>
            <a:ext cx="5062625" cy="1529429"/>
            <a:chOff x="0" y="0"/>
            <a:chExt cx="6750167" cy="2039239"/>
          </a:xfrm>
        </p:grpSpPr>
        <p:sp>
          <p:nvSpPr>
            <p:cNvPr name="TextBox 8" id="8"/>
            <p:cNvSpPr txBox="true"/>
            <p:nvPr/>
          </p:nvSpPr>
          <p:spPr>
            <a:xfrm rot="0">
              <a:off x="0" y="1475690"/>
              <a:ext cx="6750167" cy="563549"/>
            </a:xfrm>
            <a:prstGeom prst="rect">
              <a:avLst/>
            </a:prstGeom>
          </p:spPr>
          <p:txBody>
            <a:bodyPr anchor="t" rtlCol="false" tIns="0" lIns="0" bIns="0" rIns="0">
              <a:spAutoFit/>
            </a:bodyPr>
            <a:lstStyle/>
            <a:p>
              <a:pPr>
                <a:lnSpc>
                  <a:spcPts val="3639"/>
                </a:lnSpc>
              </a:pPr>
            </a:p>
          </p:txBody>
        </p:sp>
        <p:sp>
          <p:nvSpPr>
            <p:cNvPr name="TextBox 9" id="9"/>
            <p:cNvSpPr txBox="true"/>
            <p:nvPr/>
          </p:nvSpPr>
          <p:spPr>
            <a:xfrm rot="0">
              <a:off x="0" y="-57150"/>
              <a:ext cx="6750167" cy="1399764"/>
            </a:xfrm>
            <a:prstGeom prst="rect">
              <a:avLst/>
            </a:prstGeom>
          </p:spPr>
          <p:txBody>
            <a:bodyPr anchor="t" rtlCol="false" tIns="0" lIns="0" bIns="0" rIns="0">
              <a:spAutoFit/>
            </a:bodyPr>
            <a:lstStyle/>
            <a:p>
              <a:pPr>
                <a:lnSpc>
                  <a:spcPts val="4340"/>
                </a:lnSpc>
              </a:pPr>
              <a:r>
                <a:rPr lang="en-US" sz="3100">
                  <a:solidFill>
                    <a:srgbClr val="000000"/>
                  </a:solidFill>
                  <a:latin typeface="Open Sans Bold"/>
                </a:rPr>
                <a:t>Word Cloud for Emotions</a:t>
              </a:r>
            </a:p>
            <a:p>
              <a:pPr>
                <a:lnSpc>
                  <a:spcPts val="4340"/>
                </a:lnSpc>
              </a:pPr>
            </a:p>
          </p:txBody>
        </p:sp>
      </p:grpSp>
      <p:grpSp>
        <p:nvGrpSpPr>
          <p:cNvPr name="Group 10" id="10"/>
          <p:cNvGrpSpPr/>
          <p:nvPr/>
        </p:nvGrpSpPr>
        <p:grpSpPr>
          <a:xfrm rot="0">
            <a:off x="9869062" y="6039636"/>
            <a:ext cx="6218532" cy="1529430"/>
            <a:chOff x="0" y="0"/>
            <a:chExt cx="8291377" cy="2039240"/>
          </a:xfrm>
        </p:grpSpPr>
        <p:sp>
          <p:nvSpPr>
            <p:cNvPr name="TextBox 11" id="11"/>
            <p:cNvSpPr txBox="true"/>
            <p:nvPr/>
          </p:nvSpPr>
          <p:spPr>
            <a:xfrm rot="0">
              <a:off x="0" y="1475691"/>
              <a:ext cx="8291377" cy="563549"/>
            </a:xfrm>
            <a:prstGeom prst="rect">
              <a:avLst/>
            </a:prstGeom>
          </p:spPr>
          <p:txBody>
            <a:bodyPr anchor="t" rtlCol="false" tIns="0" lIns="0" bIns="0" rIns="0">
              <a:spAutoFit/>
            </a:bodyPr>
            <a:lstStyle/>
            <a:p>
              <a:pPr>
                <a:lnSpc>
                  <a:spcPts val="3639"/>
                </a:lnSpc>
              </a:pPr>
            </a:p>
          </p:txBody>
        </p:sp>
        <p:sp>
          <p:nvSpPr>
            <p:cNvPr name="TextBox 12" id="12"/>
            <p:cNvSpPr txBox="true"/>
            <p:nvPr/>
          </p:nvSpPr>
          <p:spPr>
            <a:xfrm rot="0">
              <a:off x="0" y="-47625"/>
              <a:ext cx="8291377" cy="1390240"/>
            </a:xfrm>
            <a:prstGeom prst="rect">
              <a:avLst/>
            </a:prstGeom>
          </p:spPr>
          <p:txBody>
            <a:bodyPr anchor="t" rtlCol="false" tIns="0" lIns="0" bIns="0" rIns="0">
              <a:spAutoFit/>
            </a:bodyPr>
            <a:lstStyle/>
            <a:p>
              <a:pPr>
                <a:lnSpc>
                  <a:spcPts val="4339"/>
                </a:lnSpc>
              </a:pPr>
              <a:r>
                <a:rPr lang="en-US" sz="3099">
                  <a:solidFill>
                    <a:srgbClr val="000000"/>
                  </a:solidFill>
                  <a:latin typeface="Open Sans Bold"/>
                </a:rPr>
                <a:t>Word Cloud for Categories</a:t>
              </a:r>
            </a:p>
            <a:p>
              <a:pPr>
                <a:lnSpc>
                  <a:spcPts val="4339"/>
                </a:lnSpc>
              </a:pPr>
            </a:p>
          </p:txBody>
        </p:sp>
      </p:grpSp>
      <p:sp>
        <p:nvSpPr>
          <p:cNvPr name="TextBox 13" id="13"/>
          <p:cNvSpPr txBox="true"/>
          <p:nvPr/>
        </p:nvSpPr>
        <p:spPr>
          <a:xfrm rot="5400000">
            <a:off x="15329670" y="7319173"/>
            <a:ext cx="3571412" cy="306843"/>
          </a:xfrm>
          <a:prstGeom prst="rect">
            <a:avLst/>
          </a:prstGeom>
        </p:spPr>
        <p:txBody>
          <a:bodyPr anchor="t" rtlCol="false" tIns="0" lIns="0" bIns="0" rIns="0">
            <a:spAutoFit/>
          </a:bodyPr>
          <a:lstStyle/>
          <a:p>
            <a:pPr algn="r">
              <a:lnSpc>
                <a:spcPts val="2400"/>
              </a:lnSpc>
            </a:pPr>
            <a:r>
              <a:rPr lang="en-US" sz="2000" spc="100">
                <a:solidFill>
                  <a:srgbClr val="000000"/>
                </a:solidFill>
                <a:latin typeface="Open Sans"/>
              </a:rPr>
              <a:t>Business Review | 2020</a:t>
            </a:r>
          </a:p>
        </p:txBody>
      </p:sp>
      <p:pic>
        <p:nvPicPr>
          <p:cNvPr name="Picture 14" id="14"/>
          <p:cNvPicPr>
            <a:picLocks noChangeAspect="true"/>
          </p:cNvPicPr>
          <p:nvPr/>
        </p:nvPicPr>
        <p:blipFill>
          <a:blip r:embed="rId5"/>
          <a:srcRect l="0" t="26446" r="844" b="34255"/>
          <a:stretch>
            <a:fillRect/>
          </a:stretch>
        </p:blipFill>
        <p:spPr>
          <a:xfrm flipH="false" flipV="false" rot="0">
            <a:off x="13487339" y="307787"/>
            <a:ext cx="4511468" cy="1072804"/>
          </a:xfrm>
          <a:prstGeom prst="rect">
            <a:avLst/>
          </a:prstGeom>
        </p:spPr>
      </p:pic>
      <p:sp>
        <p:nvSpPr>
          <p:cNvPr name="TextBox 15" id="15"/>
          <p:cNvSpPr txBox="true"/>
          <p:nvPr/>
        </p:nvSpPr>
        <p:spPr>
          <a:xfrm rot="0">
            <a:off x="2271972" y="1190116"/>
            <a:ext cx="5996377" cy="1190600"/>
          </a:xfrm>
          <a:prstGeom prst="rect">
            <a:avLst/>
          </a:prstGeom>
        </p:spPr>
        <p:txBody>
          <a:bodyPr anchor="t" rtlCol="false" tIns="0" lIns="0" bIns="0" rIns="0">
            <a:spAutoFit/>
          </a:bodyPr>
          <a:lstStyle/>
          <a:p>
            <a:pPr algn="r">
              <a:lnSpc>
                <a:spcPts val="9315"/>
              </a:lnSpc>
            </a:pPr>
            <a:r>
              <a:rPr lang="en-US" sz="7762">
                <a:solidFill>
                  <a:srgbClr val="000000"/>
                </a:solidFill>
                <a:latin typeface="Open Sans Bold"/>
              </a:rPr>
              <a:t>Word Cloud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1631718" y="1600238"/>
            <a:ext cx="4586482" cy="7658062"/>
          </a:xfrm>
          <a:prstGeom prst="rect">
            <a:avLst/>
          </a:prstGeom>
          <a:solidFill>
            <a:srgbClr val="000000">
              <a:alpha val="4706"/>
            </a:srgbClr>
          </a:solidFill>
        </p:spPr>
      </p:sp>
      <p:pic>
        <p:nvPicPr>
          <p:cNvPr name="Picture 3" id="3"/>
          <p:cNvPicPr>
            <a:picLocks noChangeAspect="true"/>
          </p:cNvPicPr>
          <p:nvPr/>
        </p:nvPicPr>
        <p:blipFill>
          <a:blip r:embed="rId2"/>
          <a:srcRect l="0" t="7251" r="0" b="0"/>
          <a:stretch>
            <a:fillRect/>
          </a:stretch>
        </p:blipFill>
        <p:spPr>
          <a:xfrm flipH="false" flipV="false" rot="0">
            <a:off x="-54973" y="-288542"/>
            <a:ext cx="7403453" cy="10287000"/>
          </a:xfrm>
          <a:prstGeom prst="rect">
            <a:avLst/>
          </a:prstGeom>
        </p:spPr>
      </p:pic>
      <p:pic>
        <p:nvPicPr>
          <p:cNvPr name="Picture 4" id="4"/>
          <p:cNvPicPr>
            <a:picLocks noChangeAspect="true"/>
          </p:cNvPicPr>
          <p:nvPr/>
        </p:nvPicPr>
        <p:blipFill>
          <a:blip r:embed="rId3"/>
          <a:srcRect l="0" t="26446" r="844" b="34255"/>
          <a:stretch>
            <a:fillRect/>
          </a:stretch>
        </p:blipFill>
        <p:spPr>
          <a:xfrm flipH="false" flipV="false" rot="0">
            <a:off x="13172566" y="386481"/>
            <a:ext cx="4511468" cy="1072804"/>
          </a:xfrm>
          <a:prstGeom prst="rect">
            <a:avLst/>
          </a:prstGeom>
        </p:spPr>
      </p:pic>
      <p:pic>
        <p:nvPicPr>
          <p:cNvPr name="Picture 5" id="5"/>
          <p:cNvPicPr>
            <a:picLocks noChangeAspect="true"/>
          </p:cNvPicPr>
          <p:nvPr/>
        </p:nvPicPr>
        <p:blipFill>
          <a:blip r:embed="rId4"/>
          <a:srcRect l="650" t="0" r="0" b="0"/>
          <a:stretch>
            <a:fillRect/>
          </a:stretch>
        </p:blipFill>
        <p:spPr>
          <a:xfrm flipH="false" flipV="false" rot="0">
            <a:off x="-10301593" y="80693"/>
            <a:ext cx="18128532" cy="10125614"/>
          </a:xfrm>
          <a:prstGeom prst="rect">
            <a:avLst/>
          </a:prstGeom>
        </p:spPr>
      </p:pic>
      <p:sp>
        <p:nvSpPr>
          <p:cNvPr name="TextBox 6" id="6"/>
          <p:cNvSpPr txBox="true"/>
          <p:nvPr/>
        </p:nvSpPr>
        <p:spPr>
          <a:xfrm rot="0">
            <a:off x="9608114" y="3505061"/>
            <a:ext cx="4047207" cy="2709318"/>
          </a:xfrm>
          <a:prstGeom prst="rect">
            <a:avLst/>
          </a:prstGeom>
        </p:spPr>
        <p:txBody>
          <a:bodyPr anchor="t" rtlCol="false" tIns="0" lIns="0" bIns="0" rIns="0">
            <a:spAutoFit/>
          </a:bodyPr>
          <a:lstStyle/>
          <a:p>
            <a:pPr algn="r">
              <a:lnSpc>
                <a:spcPts val="10799"/>
              </a:lnSpc>
            </a:pPr>
            <a:r>
              <a:rPr lang="en-US" sz="8999">
                <a:solidFill>
                  <a:srgbClr val="000000"/>
                </a:solidFill>
                <a:latin typeface="Open Sans Bold"/>
              </a:rPr>
              <a:t>Thank you!</a:t>
            </a:r>
          </a:p>
        </p:txBody>
      </p:sp>
      <p:sp>
        <p:nvSpPr>
          <p:cNvPr name="TextBox 7" id="7"/>
          <p:cNvSpPr txBox="true"/>
          <p:nvPr/>
        </p:nvSpPr>
        <p:spPr>
          <a:xfrm rot="5400000">
            <a:off x="15329670" y="3630657"/>
            <a:ext cx="3571412" cy="306843"/>
          </a:xfrm>
          <a:prstGeom prst="rect">
            <a:avLst/>
          </a:prstGeom>
        </p:spPr>
        <p:txBody>
          <a:bodyPr anchor="t" rtlCol="false" tIns="0" lIns="0" bIns="0" rIns="0">
            <a:spAutoFit/>
          </a:bodyPr>
          <a:lstStyle/>
          <a:p>
            <a:pPr>
              <a:lnSpc>
                <a:spcPts val="2400"/>
              </a:lnSpc>
            </a:pPr>
            <a:r>
              <a:rPr lang="en-US" sz="2000" spc="100">
                <a:solidFill>
                  <a:srgbClr val="000000"/>
                </a:solidFill>
                <a:latin typeface="Open Sans"/>
              </a:rPr>
              <a:t>Customer </a:t>
            </a:r>
            <a:r>
              <a:rPr lang="en-US" sz="2000" spc="100">
                <a:solidFill>
                  <a:srgbClr val="000000"/>
                </a:solidFill>
                <a:latin typeface="Open Sans"/>
              </a:rPr>
              <a:t>Review |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DAFbth_0HKM</dc:identifier>
  <dcterms:modified xsi:type="dcterms:W3CDTF">2011-08-01T06:04:30Z</dcterms:modified>
  <cp:revision>1</cp:revision>
  <dc:title>Busiess Review</dc:title>
</cp:coreProperties>
</file>